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1" r:id="rId7"/>
    <p:sldId id="272" r:id="rId8"/>
    <p:sldId id="275" r:id="rId9"/>
    <p:sldId id="276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s://editor.p5js.org/codingtrain/sketches/QmTx-Y_UP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272D9-03DB-4239-BBA6-7AE1BD541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Simulateur d’arbres à l’aide de de L-système et de </a:t>
            </a:r>
            <a:r>
              <a:rPr lang="fr-CA" dirty="0" err="1"/>
              <a:t>Processing</a:t>
            </a:r>
            <a:r>
              <a:rPr lang="fr-CA" dirty="0"/>
              <a:t> P3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BD52D2-3073-4FC2-8931-944B76FCB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708560"/>
            <a:ext cx="7766936" cy="761799"/>
          </a:xfrm>
        </p:spPr>
        <p:txBody>
          <a:bodyPr/>
          <a:lstStyle/>
          <a:p>
            <a:r>
              <a:rPr lang="fr-CA" dirty="0"/>
              <a:t>A2020 - Programmation jeux et multimédias </a:t>
            </a:r>
            <a:br>
              <a:rPr lang="fr-CA" dirty="0"/>
            </a:br>
            <a:r>
              <a:rPr lang="fr-CA" dirty="0"/>
              <a:t>Tommy Landry</a:t>
            </a:r>
          </a:p>
        </p:txBody>
      </p:sp>
    </p:spTree>
    <p:extLst>
      <p:ext uri="{BB962C8B-B14F-4D97-AF65-F5344CB8AC3E}">
        <p14:creationId xmlns:p14="http://schemas.microsoft.com/office/powerpoint/2010/main" val="29262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0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C0D2B0-A448-445A-AB46-ADD7269C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227" y="2175949"/>
            <a:ext cx="2295331" cy="22953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1E7B72-8E73-478B-A6A0-AB5E75EC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36" y="11642"/>
            <a:ext cx="2759273" cy="22074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C65C7D-110B-4590-AFF4-AF78E3C1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57" y="2209523"/>
            <a:ext cx="2492296" cy="229533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5A6147-4F2E-411F-B61D-B1B214F00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746" y="0"/>
            <a:ext cx="2946031" cy="22095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F20A7A1-829C-48A2-A3D8-807979759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583" y="4471280"/>
            <a:ext cx="2405751" cy="229533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DA60827-0B33-401A-96C1-B8B75300D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201" y="4455301"/>
            <a:ext cx="2383331" cy="2383331"/>
          </a:xfrm>
          <a:prstGeom prst="rect">
            <a:avLst/>
          </a:prstGeom>
        </p:spPr>
      </p:pic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C93F7909-BC78-4C5F-9762-B20B7D57A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“Patterns” / </a:t>
            </a:r>
            <a:r>
              <a:rPr lang="en-US" dirty="0" err="1">
                <a:solidFill>
                  <a:schemeClr val="bg1"/>
                </a:solidFill>
              </a:rPr>
              <a:t>modèle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répétant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sont</a:t>
            </a:r>
            <a:r>
              <a:rPr lang="en-US" dirty="0">
                <a:solidFill>
                  <a:schemeClr val="bg1"/>
                </a:solidFill>
              </a:rPr>
              <a:t> presents dans la nature / </a:t>
            </a:r>
            <a:r>
              <a:rPr lang="en-US" dirty="0" err="1">
                <a:solidFill>
                  <a:schemeClr val="bg1"/>
                </a:solidFill>
              </a:rPr>
              <a:t>modèle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croissance</a:t>
            </a:r>
            <a:r>
              <a:rPr lang="en-US" dirty="0">
                <a:solidFill>
                  <a:schemeClr val="bg1"/>
                </a:solidFill>
              </a:rPr>
              <a:t> des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Quantification </a:t>
            </a:r>
            <a:r>
              <a:rPr lang="en-US" dirty="0" err="1">
                <a:solidFill>
                  <a:schemeClr val="bg1"/>
                </a:solidFill>
              </a:rPr>
              <a:t>mathématique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permis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d’en</a:t>
            </a:r>
            <a:r>
              <a:rPr lang="en-US" dirty="0">
                <a:solidFill>
                  <a:schemeClr val="bg1"/>
                </a:solidFill>
              </a:rPr>
              <a:t> faire la </a:t>
            </a:r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71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Mise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contexte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L-</a:t>
            </a:r>
            <a:r>
              <a:rPr lang="en-US" dirty="0" err="1">
                <a:solidFill>
                  <a:schemeClr val="bg1"/>
                </a:solidFill>
              </a:rPr>
              <a:t>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Système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Lindermayer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d’organismes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vivants</a:t>
            </a:r>
            <a:r>
              <a:rPr lang="en-US" dirty="0">
                <a:solidFill>
                  <a:schemeClr val="bg1"/>
                </a:solidFill>
              </a:rPr>
              <a:t> par </a:t>
            </a:r>
            <a:r>
              <a:rPr lang="en-US" dirty="0" err="1">
                <a:solidFill>
                  <a:schemeClr val="bg1"/>
                </a:solidFill>
              </a:rPr>
              <a:t>l’utilisation</a:t>
            </a:r>
            <a:r>
              <a:rPr lang="en-US" dirty="0">
                <a:solidFill>
                  <a:schemeClr val="bg1"/>
                </a:solidFill>
              </a:rPr>
              <a:t> d’un </a:t>
            </a:r>
            <a:r>
              <a:rPr lang="en-US" dirty="0" err="1">
                <a:solidFill>
                  <a:schemeClr val="bg1"/>
                </a:solidFill>
              </a:rPr>
              <a:t>système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réécriture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grammaire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génératrice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bref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répétition</a:t>
            </a:r>
            <a:r>
              <a:rPr lang="en-US" dirty="0">
                <a:solidFill>
                  <a:schemeClr val="bg1"/>
                </a:solidFill>
              </a:rPr>
              <a:t> d’un </a:t>
            </a:r>
            <a:r>
              <a:rPr lang="en-US" dirty="0" err="1">
                <a:solidFill>
                  <a:schemeClr val="bg1"/>
                </a:solidFill>
              </a:rPr>
              <a:t>modèle</a:t>
            </a:r>
            <a:r>
              <a:rPr lang="en-US" dirty="0">
                <a:solidFill>
                  <a:schemeClr val="bg1"/>
                </a:solidFill>
              </a:rPr>
              <a:t> sous </a:t>
            </a:r>
            <a:r>
              <a:rPr lang="en-US" dirty="0" err="1">
                <a:solidFill>
                  <a:schemeClr val="bg1"/>
                </a:solidFill>
              </a:rPr>
              <a:t>forme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grammaire</a:t>
            </a:r>
            <a:r>
              <a:rPr lang="en-US" dirty="0">
                <a:solidFill>
                  <a:schemeClr val="bg1"/>
                </a:solidFill>
              </a:rPr>
              <a:t> qui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adapté</a:t>
            </a:r>
            <a:r>
              <a:rPr lang="en-US" dirty="0">
                <a:solidFill>
                  <a:schemeClr val="bg1"/>
                </a:solidFill>
              </a:rPr>
              <a:t> pour </a:t>
            </a:r>
            <a:r>
              <a:rPr lang="en-US" dirty="0" err="1">
                <a:solidFill>
                  <a:schemeClr val="bg1"/>
                </a:solidFill>
              </a:rPr>
              <a:t>être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illustrée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visuellement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mrs miller does her thing">
            <a:extLst>
              <a:ext uri="{FF2B5EF4-FFF2-40B4-BE49-F238E27FC236}">
                <a16:creationId xmlns:a16="http://schemas.microsoft.com/office/drawing/2014/main" id="{6DDDA4E9-FB75-4FA3-8402-60EBD5F6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930" y="3160375"/>
            <a:ext cx="2686670" cy="264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6FFE42-B285-49F2-A4B7-814E4CDB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23" y="474562"/>
            <a:ext cx="2675315" cy="26753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CDD3EB-96A6-48B2-ABFA-335CA25C4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54" r="551"/>
          <a:stretch/>
        </p:blipFill>
        <p:spPr>
          <a:xfrm>
            <a:off x="5724343" y="394416"/>
            <a:ext cx="2675316" cy="29659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3774F39-8CEB-42E6-AF9B-9000B2E79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247" y="3048000"/>
            <a:ext cx="2675315" cy="28811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FBC55D-6F59-4852-BA36-A60A1AAB5F55}"/>
              </a:ext>
            </a:extLst>
          </p:cNvPr>
          <p:cNvSpPr txBox="1"/>
          <p:nvPr/>
        </p:nvSpPr>
        <p:spPr>
          <a:xfrm>
            <a:off x="8499322" y="296521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D64F599-F428-4222-AF10-356F9093B3F5}"/>
              </a:ext>
            </a:extLst>
          </p:cNvPr>
          <p:cNvSpPr txBox="1"/>
          <p:nvPr/>
        </p:nvSpPr>
        <p:spPr>
          <a:xfrm>
            <a:off x="6540593" y="29377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Deux exemples de passionnés des fractals</a:t>
            </a:r>
          </a:p>
        </p:txBody>
      </p:sp>
    </p:spTree>
    <p:extLst>
      <p:ext uri="{BB962C8B-B14F-4D97-AF65-F5344CB8AC3E}">
        <p14:creationId xmlns:p14="http://schemas.microsoft.com/office/powerpoint/2010/main" val="282323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93" y="215489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de </a:t>
            </a:r>
            <a:r>
              <a:rPr lang="en-US" dirty="0" err="1">
                <a:solidFill>
                  <a:schemeClr val="bg1"/>
                </a:solidFill>
              </a:rPr>
              <a:t>fonctionnement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1945806"/>
            <a:ext cx="3973943" cy="3417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 d’un patron de </a:t>
            </a:r>
            <a:r>
              <a:rPr lang="en-US" dirty="0" err="1">
                <a:solidFill>
                  <a:schemeClr val="bg1"/>
                </a:solidFill>
              </a:rPr>
              <a:t>croissance</a:t>
            </a:r>
            <a:r>
              <a:rPr lang="en-US" dirty="0">
                <a:solidFill>
                  <a:schemeClr val="bg1"/>
                </a:solidFill>
              </a:rPr>
              <a:t> et “</a:t>
            </a:r>
            <a:r>
              <a:rPr lang="en-US" dirty="0" err="1">
                <a:solidFill>
                  <a:schemeClr val="bg1"/>
                </a:solidFill>
              </a:rPr>
              <a:t>traduction</a:t>
            </a:r>
            <a:r>
              <a:rPr lang="en-US" dirty="0">
                <a:solidFill>
                  <a:schemeClr val="bg1"/>
                </a:solidFill>
              </a:rPr>
              <a:t>” de </a:t>
            </a:r>
            <a:r>
              <a:rPr lang="en-US" dirty="0" err="1">
                <a:solidFill>
                  <a:schemeClr val="bg1"/>
                </a:solidFill>
              </a:rPr>
              <a:t>celui</a:t>
            </a:r>
            <a:r>
              <a:rPr lang="en-US" dirty="0">
                <a:solidFill>
                  <a:schemeClr val="bg1"/>
                </a:solidFill>
              </a:rPr>
              <a:t>-ci sous </a:t>
            </a:r>
            <a:r>
              <a:rPr lang="en-US" dirty="0" err="1">
                <a:solidFill>
                  <a:schemeClr val="bg1"/>
                </a:solidFill>
              </a:rPr>
              <a:t>forme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grammaire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29FBA58-3341-4E7F-96AD-A0C2B4871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1" t="38780" r="19514" b="392"/>
          <a:stretch/>
        </p:blipFill>
        <p:spPr>
          <a:xfrm>
            <a:off x="5650339" y="1343143"/>
            <a:ext cx="3876591" cy="41701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E5B77B5-C814-44D6-87C3-5302D8C2E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14" r="30363"/>
          <a:stretch/>
        </p:blipFill>
        <p:spPr>
          <a:xfrm>
            <a:off x="9397780" y="1339677"/>
            <a:ext cx="2610718" cy="41736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1F536F-7BCF-46CD-B718-A3900867DE32}"/>
              </a:ext>
            </a:extLst>
          </p:cNvPr>
          <p:cNvSpPr txBox="1"/>
          <p:nvPr/>
        </p:nvSpPr>
        <p:spPr>
          <a:xfrm>
            <a:off x="7491431" y="499381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B6B2B52-A357-461A-98D1-1C8CDC563EE0}"/>
              </a:ext>
            </a:extLst>
          </p:cNvPr>
          <p:cNvSpPr txBox="1"/>
          <p:nvPr/>
        </p:nvSpPr>
        <p:spPr>
          <a:xfrm>
            <a:off x="7367842" y="391073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+[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6DDE191-F404-468B-8A7C-F14081275E7E}"/>
              </a:ext>
            </a:extLst>
          </p:cNvPr>
          <p:cNvSpPr txBox="1"/>
          <p:nvPr/>
        </p:nvSpPr>
        <p:spPr>
          <a:xfrm>
            <a:off x="7523608" y="36114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+F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B5DC933-8933-4D11-8D88-FD221B5B1050}"/>
              </a:ext>
            </a:extLst>
          </p:cNvPr>
          <p:cNvSpPr txBox="1"/>
          <p:nvPr/>
        </p:nvSpPr>
        <p:spPr>
          <a:xfrm>
            <a:off x="8078045" y="311908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-F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BC94FA3-EDD0-41EF-9BCC-53EB80B1C706}"/>
              </a:ext>
            </a:extLst>
          </p:cNvPr>
          <p:cNvSpPr txBox="1"/>
          <p:nvPr/>
        </p:nvSpPr>
        <p:spPr>
          <a:xfrm>
            <a:off x="8480250" y="221765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-F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26E89C8-63D6-485B-88A2-D51519612A9E}"/>
              </a:ext>
            </a:extLst>
          </p:cNvPr>
          <p:cNvSpPr txBox="1"/>
          <p:nvPr/>
        </p:nvSpPr>
        <p:spPr>
          <a:xfrm>
            <a:off x="8552612" y="1383224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022E56-ECEA-4AC5-AC8B-19FF7C29B00A}"/>
              </a:ext>
            </a:extLst>
          </p:cNvPr>
          <p:cNvSpPr txBox="1"/>
          <p:nvPr/>
        </p:nvSpPr>
        <p:spPr>
          <a:xfrm>
            <a:off x="7007904" y="358663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825E7C6-B3F5-4D93-83A9-561EEC2AC19B}"/>
              </a:ext>
            </a:extLst>
          </p:cNvPr>
          <p:cNvSpPr txBox="1"/>
          <p:nvPr/>
        </p:nvSpPr>
        <p:spPr>
          <a:xfrm>
            <a:off x="6637119" y="2809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+F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2B02FDD-A460-4DD2-9764-B84A9F94A194}"/>
              </a:ext>
            </a:extLst>
          </p:cNvPr>
          <p:cNvSpPr txBox="1"/>
          <p:nvPr/>
        </p:nvSpPr>
        <p:spPr>
          <a:xfrm>
            <a:off x="6706420" y="191308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+F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E1C8A6F-72EF-4E54-9516-F683F25D24A9}"/>
              </a:ext>
            </a:extLst>
          </p:cNvPr>
          <p:cNvSpPr txBox="1"/>
          <p:nvPr/>
        </p:nvSpPr>
        <p:spPr>
          <a:xfrm>
            <a:off x="7024976" y="129957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7906B06-F1E1-4852-8573-6B1B0486B350}"/>
              </a:ext>
            </a:extLst>
          </p:cNvPr>
          <p:cNvSpPr txBox="1"/>
          <p:nvPr/>
        </p:nvSpPr>
        <p:spPr>
          <a:xfrm>
            <a:off x="7033260" y="3896311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-[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2987274-E359-401F-A79E-BB7508A0EBA4}"/>
              </a:ext>
            </a:extLst>
          </p:cNvPr>
          <p:cNvSpPr txBox="1"/>
          <p:nvPr/>
        </p:nvSpPr>
        <p:spPr>
          <a:xfrm>
            <a:off x="7515235" y="44411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9764B84-DD71-419D-B036-827ED239DE65}"/>
              </a:ext>
            </a:extLst>
          </p:cNvPr>
          <p:cNvSpPr txBox="1"/>
          <p:nvPr/>
        </p:nvSpPr>
        <p:spPr>
          <a:xfrm>
            <a:off x="767200" y="3586630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 F »: on avance de x;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B007A74-DA71-4F47-8ACB-1054D3E4787C}"/>
              </a:ext>
            </a:extLst>
          </p:cNvPr>
          <p:cNvSpPr txBox="1"/>
          <p:nvPr/>
        </p:nvSpPr>
        <p:spPr>
          <a:xfrm>
            <a:off x="760757" y="3930179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 [ »  : on commence une branche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7CF9E00-9D88-4BB0-9EAC-035C95A505B5}"/>
              </a:ext>
            </a:extLst>
          </p:cNvPr>
          <p:cNvSpPr txBox="1"/>
          <p:nvPr/>
        </p:nvSpPr>
        <p:spPr>
          <a:xfrm>
            <a:off x="746539" y="4307242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 ] » : on termine une branche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E2481E1-E30B-484C-A2CC-F40C99F221F7}"/>
              </a:ext>
            </a:extLst>
          </p:cNvPr>
          <p:cNvSpPr txBox="1"/>
          <p:nvPr/>
        </p:nvSpPr>
        <p:spPr>
          <a:xfrm>
            <a:off x="758925" y="4676574"/>
            <a:ext cx="379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 + »: rotation dans le sens horaire</a:t>
            </a:r>
            <a:br>
              <a:rPr lang="fr-CA" dirty="0">
                <a:solidFill>
                  <a:schemeClr val="bg1"/>
                </a:solidFill>
              </a:rPr>
            </a:br>
            <a:r>
              <a:rPr lang="fr-CA" dirty="0">
                <a:solidFill>
                  <a:schemeClr val="bg1"/>
                </a:solidFill>
              </a:rPr>
              <a:t> selon l’angle établi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493CBEF-FB04-4B09-B896-83527ED47335}"/>
              </a:ext>
            </a:extLst>
          </p:cNvPr>
          <p:cNvSpPr txBox="1"/>
          <p:nvPr/>
        </p:nvSpPr>
        <p:spPr>
          <a:xfrm>
            <a:off x="749888" y="5223933"/>
            <a:ext cx="376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 - »: rotation dans le sens horaire</a:t>
            </a:r>
            <a:br>
              <a:rPr lang="fr-CA" dirty="0">
                <a:solidFill>
                  <a:schemeClr val="bg1"/>
                </a:solidFill>
              </a:rPr>
            </a:br>
            <a:r>
              <a:rPr lang="fr-CA" dirty="0">
                <a:solidFill>
                  <a:schemeClr val="bg1"/>
                </a:solidFill>
              </a:rPr>
              <a:t> selon l’angle établi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5925FED-568F-4234-89A3-DDBB4EB829DA}"/>
              </a:ext>
            </a:extLst>
          </p:cNvPr>
          <p:cNvSpPr txBox="1"/>
          <p:nvPr/>
        </p:nvSpPr>
        <p:spPr>
          <a:xfrm>
            <a:off x="741397" y="5824967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 X » : on avance de x mais </a:t>
            </a:r>
            <a:br>
              <a:rPr lang="fr-CA" dirty="0">
                <a:solidFill>
                  <a:schemeClr val="bg1"/>
                </a:solidFill>
              </a:rPr>
            </a:br>
            <a:r>
              <a:rPr lang="fr-CA" dirty="0">
                <a:solidFill>
                  <a:schemeClr val="bg1"/>
                </a:solidFill>
              </a:rPr>
              <a:t>déclenche une 2</a:t>
            </a:r>
            <a:r>
              <a:rPr lang="fr-CA" baseline="30000" dirty="0">
                <a:solidFill>
                  <a:schemeClr val="bg1"/>
                </a:solidFill>
              </a:rPr>
              <a:t>e</a:t>
            </a:r>
            <a:r>
              <a:rPr lang="fr-CA" dirty="0">
                <a:solidFill>
                  <a:schemeClr val="bg1"/>
                </a:solidFill>
              </a:rPr>
              <a:t> règle;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78AE1EA-6042-47DB-81B1-2041532E2DAA}"/>
              </a:ext>
            </a:extLst>
          </p:cNvPr>
          <p:cNvSpPr txBox="1"/>
          <p:nvPr/>
        </p:nvSpPr>
        <p:spPr>
          <a:xfrm>
            <a:off x="389274" y="3264204"/>
            <a:ext cx="451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Exemple de lecture de phrase par </a:t>
            </a:r>
            <a:r>
              <a:rPr lang="fr-CA" dirty="0" err="1">
                <a:solidFill>
                  <a:schemeClr val="bg1"/>
                </a:solidFill>
              </a:rPr>
              <a:t>Turtle</a:t>
            </a:r>
            <a:r>
              <a:rPr lang="fr-CA" dirty="0">
                <a:solidFill>
                  <a:schemeClr val="bg1"/>
                </a:solidFill>
              </a:rPr>
              <a:t> :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7E1E529-C17D-49AD-B115-7D3C7B39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500" y="5593256"/>
            <a:ext cx="2872491" cy="5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5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Choix des </a:t>
            </a:r>
            <a:r>
              <a:rPr lang="en-US" dirty="0" err="1">
                <a:solidFill>
                  <a:schemeClr val="bg1"/>
                </a:solidFill>
              </a:rPr>
              <a:t>périphériques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Génération</a:t>
            </a:r>
            <a:r>
              <a:rPr lang="en-US" dirty="0">
                <a:solidFill>
                  <a:schemeClr val="bg1"/>
                </a:solidFill>
              </a:rPr>
              <a:t> 0: </a:t>
            </a:r>
            <a:r>
              <a:rPr lang="en-US" dirty="0" err="1">
                <a:solidFill>
                  <a:schemeClr val="bg1"/>
                </a:solidFill>
              </a:rPr>
              <a:t>axiome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seulement</a:t>
            </a:r>
            <a:r>
              <a:rPr lang="en-US" dirty="0">
                <a:solidFill>
                  <a:schemeClr val="bg1"/>
                </a:solidFill>
              </a:rPr>
              <a:t> (“char” = F);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Génération</a:t>
            </a:r>
            <a:r>
              <a:rPr lang="en-US" dirty="0">
                <a:solidFill>
                  <a:schemeClr val="bg1"/>
                </a:solidFill>
              </a:rPr>
              <a:t> 1: </a:t>
            </a:r>
            <a:r>
              <a:rPr lang="en-US" dirty="0" err="1">
                <a:solidFill>
                  <a:schemeClr val="bg1"/>
                </a:solidFill>
              </a:rPr>
              <a:t>L’axiome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devenue</a:t>
            </a:r>
            <a:r>
              <a:rPr lang="en-US" dirty="0">
                <a:solidFill>
                  <a:schemeClr val="bg1"/>
                </a:solidFill>
              </a:rPr>
              <a:t> la phrase </a:t>
            </a:r>
            <a:r>
              <a:rPr lang="en-US" dirty="0" err="1">
                <a:solidFill>
                  <a:schemeClr val="bg1"/>
                </a:solidFill>
              </a:rPr>
              <a:t>suivante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créant</a:t>
            </a:r>
            <a:r>
              <a:rPr lang="en-US" dirty="0">
                <a:solidFill>
                  <a:schemeClr val="bg1"/>
                </a:solidFill>
              </a:rPr>
              <a:t> 2 branches à </a:t>
            </a:r>
            <a:r>
              <a:rPr lang="en-US" dirty="0" err="1">
                <a:solidFill>
                  <a:schemeClr val="bg1"/>
                </a:solidFill>
              </a:rPr>
              <a:t>partir</a:t>
            </a:r>
            <a:r>
              <a:rPr lang="en-US" dirty="0">
                <a:solidFill>
                  <a:schemeClr val="bg1"/>
                </a:solidFill>
              </a:rPr>
              <a:t> du F unique;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Génération</a:t>
            </a:r>
            <a:r>
              <a:rPr lang="en-US" dirty="0">
                <a:solidFill>
                  <a:schemeClr val="bg1"/>
                </a:solidFill>
              </a:rPr>
              <a:t> 2: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F a </a:t>
            </a:r>
            <a:r>
              <a:rPr lang="en-US" dirty="0" err="1">
                <a:solidFill>
                  <a:schemeClr val="bg1"/>
                </a:solidFill>
              </a:rPr>
              <a:t>généré</a:t>
            </a:r>
            <a:r>
              <a:rPr lang="en-US" dirty="0">
                <a:solidFill>
                  <a:schemeClr val="bg1"/>
                </a:solidFill>
              </a:rPr>
              <a:t> son propre patron et </a:t>
            </a:r>
            <a:r>
              <a:rPr lang="en-US" dirty="0" err="1">
                <a:solidFill>
                  <a:schemeClr val="bg1"/>
                </a:solidFill>
              </a:rPr>
              <a:t>crée</a:t>
            </a:r>
            <a:r>
              <a:rPr lang="en-US" dirty="0">
                <a:solidFill>
                  <a:schemeClr val="bg1"/>
                </a:solidFill>
              </a:rPr>
              <a:t> advantage de branches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CF39BAE-1B21-4D52-B16A-FDBF67C11892}"/>
              </a:ext>
            </a:extLst>
          </p:cNvPr>
          <p:cNvSpPr txBox="1"/>
          <p:nvPr/>
        </p:nvSpPr>
        <p:spPr>
          <a:xfrm>
            <a:off x="5240812" y="4694621"/>
            <a:ext cx="225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hlinkClick r:id="rId2"/>
              </a:rPr>
              <a:t>https://editor.p5js.org/codingtrain/sketches/QmTx-Y_UP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C59EF0-96E1-438A-8542-A00E1D966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5" t="44111" r="24299"/>
          <a:stretch/>
        </p:blipFill>
        <p:spPr>
          <a:xfrm>
            <a:off x="7709753" y="137247"/>
            <a:ext cx="1815365" cy="18008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EAF303-C5A5-4DA5-B4FD-CAECD22F4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80" y="996089"/>
            <a:ext cx="581106" cy="3334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9F9EE3-9D67-4F85-874C-64C7713B5E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41" t="38780" r="19514" b="392"/>
          <a:stretch/>
        </p:blipFill>
        <p:spPr>
          <a:xfrm>
            <a:off x="7725446" y="2019075"/>
            <a:ext cx="1838078" cy="197728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816801A-8F06-4559-96DC-7ED4E331B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243" y="2920371"/>
            <a:ext cx="1609950" cy="30484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1E6C036-64C6-4194-9237-20396A767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489" y="4034939"/>
            <a:ext cx="1838078" cy="19938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80D1481-A153-46CF-B108-ABA4D99CB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2556" y="6180054"/>
            <a:ext cx="6729728" cy="52667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3F3907D-1A4F-40BD-8903-07EA6AF65E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51" r="11522"/>
          <a:stretch/>
        </p:blipFill>
        <p:spPr>
          <a:xfrm>
            <a:off x="9960505" y="90480"/>
            <a:ext cx="1757700" cy="189441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42BA4457-2B81-43BD-A33E-FD878C0942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571" t="-938" r="12485" b="938"/>
          <a:stretch/>
        </p:blipFill>
        <p:spPr>
          <a:xfrm>
            <a:off x="9864912" y="4034939"/>
            <a:ext cx="2156122" cy="203815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840F8C3F-FBA0-4666-A6F9-708097152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5810" y="2025515"/>
            <a:ext cx="1491516" cy="19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Démonstration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26" name="Picture 2" descr="Fractal Trees – Basic L-System- Example 9.4 | Generative Landscapes">
            <a:extLst>
              <a:ext uri="{FF2B5EF4-FFF2-40B4-BE49-F238E27FC236}">
                <a16:creationId xmlns:a16="http://schemas.microsoft.com/office/drawing/2014/main" id="{10CD2FBE-5EFF-483B-9E41-876266FA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24" y="4252111"/>
            <a:ext cx="6108429" cy="26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2DA16C5-5562-4B29-8DDE-A53237EE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44" y="2019075"/>
            <a:ext cx="4582906" cy="32882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073E83-00E2-4FDA-97DE-C71E65CA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16" y="1179835"/>
            <a:ext cx="5165232" cy="3026503"/>
          </a:xfrm>
          <a:prstGeom prst="rect">
            <a:avLst/>
          </a:prstGeom>
        </p:spPr>
      </p:pic>
      <p:sp>
        <p:nvSpPr>
          <p:cNvPr id="6" name="AutoShape 4" descr="3D L-System">
            <a:extLst>
              <a:ext uri="{FF2B5EF4-FFF2-40B4-BE49-F238E27FC236}">
                <a16:creationId xmlns:a16="http://schemas.microsoft.com/office/drawing/2014/main" id="{C6E42D84-0F57-4A9A-A317-CE7EEC51BF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967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Points forts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F07571-54BF-456B-886A-F208AFA2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28" y="1723446"/>
            <a:ext cx="6094193" cy="336649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7E140B0-22C8-4A00-A4BF-1378C4FC2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Permis</a:t>
            </a:r>
            <a:r>
              <a:rPr lang="en-US" dirty="0">
                <a:solidFill>
                  <a:schemeClr val="bg1"/>
                </a:solidFill>
              </a:rPr>
              <a:t> de combiner mon </a:t>
            </a:r>
            <a:r>
              <a:rPr lang="en-US" dirty="0" err="1">
                <a:solidFill>
                  <a:schemeClr val="bg1"/>
                </a:solidFill>
              </a:rPr>
              <a:t>ancienne</a:t>
            </a:r>
            <a:r>
              <a:rPr lang="en-US" dirty="0">
                <a:solidFill>
                  <a:schemeClr val="bg1"/>
                </a:solidFill>
              </a:rPr>
              <a:t> profession avec la nouvelle;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Intéressant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voir</a:t>
            </a:r>
            <a:r>
              <a:rPr lang="en-US" dirty="0">
                <a:solidFill>
                  <a:schemeClr val="bg1"/>
                </a:solidFill>
              </a:rPr>
              <a:t> les </a:t>
            </a:r>
            <a:r>
              <a:rPr lang="en-US" dirty="0" err="1">
                <a:solidFill>
                  <a:schemeClr val="bg1"/>
                </a:solidFill>
              </a:rPr>
              <a:t>algorythmes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permettant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 realists </a:t>
            </a:r>
            <a:r>
              <a:rPr lang="en-US" dirty="0" err="1">
                <a:solidFill>
                  <a:schemeClr val="bg1"/>
                </a:solidFill>
              </a:rPr>
              <a:t>d’arbres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, fleurs.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Faire un </a:t>
            </a:r>
            <a:r>
              <a:rPr lang="en-US" dirty="0" err="1">
                <a:solidFill>
                  <a:schemeClr val="bg1"/>
                </a:solidFill>
              </a:rPr>
              <a:t>projet</a:t>
            </a:r>
            <a:r>
              <a:rPr lang="en-US" dirty="0">
                <a:solidFill>
                  <a:schemeClr val="bg1"/>
                </a:solidFill>
              </a:rPr>
              <a:t> “custom”;</a:t>
            </a:r>
          </a:p>
        </p:txBody>
      </p:sp>
    </p:spTree>
    <p:extLst>
      <p:ext uri="{BB962C8B-B14F-4D97-AF65-F5344CB8AC3E}">
        <p14:creationId xmlns:p14="http://schemas.microsoft.com/office/powerpoint/2010/main" val="292283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Points </a:t>
            </a:r>
            <a:r>
              <a:rPr lang="en-US" dirty="0" err="1">
                <a:solidFill>
                  <a:schemeClr val="bg1"/>
                </a:solidFill>
              </a:rPr>
              <a:t>faibles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F07571-54BF-456B-886A-F208AFA2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28" y="1723446"/>
            <a:ext cx="6094193" cy="336649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7E140B0-22C8-4A00-A4BF-1378C4FC2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Exigeants</a:t>
            </a:r>
            <a:r>
              <a:rPr lang="en-US" dirty="0">
                <a:solidFill>
                  <a:schemeClr val="bg1"/>
                </a:solidFill>
              </a:rPr>
              <a:t> sur le </a:t>
            </a:r>
            <a:r>
              <a:rPr lang="en-US" dirty="0" err="1">
                <a:solidFill>
                  <a:schemeClr val="bg1"/>
                </a:solidFill>
              </a:rPr>
              <a:t>processeur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Aurait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souhaité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intégrer</a:t>
            </a:r>
            <a:r>
              <a:rPr lang="en-US" dirty="0">
                <a:solidFill>
                  <a:schemeClr val="bg1"/>
                </a:solidFill>
              </a:rPr>
              <a:t> les forces sur </a:t>
            </a:r>
            <a:r>
              <a:rPr lang="en-US" dirty="0" err="1">
                <a:solidFill>
                  <a:schemeClr val="bg1"/>
                </a:solidFill>
              </a:rPr>
              <a:t>l’arbre</a:t>
            </a:r>
            <a:r>
              <a:rPr lang="en-US" dirty="0">
                <a:solidFill>
                  <a:schemeClr val="bg1"/>
                </a:solidFill>
              </a:rPr>
              <a:t> au lieu des </a:t>
            </a:r>
            <a:r>
              <a:rPr lang="en-US" dirty="0" err="1">
                <a:solidFill>
                  <a:schemeClr val="bg1"/>
                </a:solidFill>
              </a:rPr>
              <a:t>autres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fonctionnalités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2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F07571-54BF-456B-886A-F208AFA2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28" y="1723446"/>
            <a:ext cx="6094193" cy="336649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7E140B0-22C8-4A00-A4BF-1378C4FC2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d’arbres</a:t>
            </a:r>
            <a:r>
              <a:rPr lang="en-US" dirty="0">
                <a:solidFill>
                  <a:schemeClr val="bg1"/>
                </a:solidFill>
              </a:rPr>
              <a:t> / de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 avec un L-</a:t>
            </a:r>
            <a:r>
              <a:rPr lang="en-US" dirty="0" err="1">
                <a:solidFill>
                  <a:schemeClr val="bg1"/>
                </a:solidFill>
              </a:rPr>
              <a:t>Système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Processing 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Permis</a:t>
            </a:r>
            <a:r>
              <a:rPr lang="en-US" dirty="0">
                <a:solidFill>
                  <a:schemeClr val="bg1"/>
                </a:solidFill>
              </a:rPr>
              <a:t> de combiner la pratique de </a:t>
            </a:r>
            <a:r>
              <a:rPr lang="en-US" dirty="0" err="1">
                <a:solidFill>
                  <a:schemeClr val="bg1"/>
                </a:solidFill>
              </a:rPr>
              <a:t>l’informatique</a:t>
            </a:r>
            <a:r>
              <a:rPr lang="en-US" dirty="0">
                <a:solidFill>
                  <a:schemeClr val="bg1"/>
                </a:solidFill>
              </a:rPr>
              <a:t> avec la </a:t>
            </a:r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réaliste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d’objets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naturels</a:t>
            </a:r>
            <a:r>
              <a:rPr lang="en-US" dirty="0">
                <a:solidFill>
                  <a:schemeClr val="bg1"/>
                </a:solidFill>
              </a:rPr>
              <a:t> par la </a:t>
            </a:r>
            <a:r>
              <a:rPr lang="en-US" dirty="0" err="1">
                <a:solidFill>
                  <a:schemeClr val="bg1"/>
                </a:solidFill>
              </a:rPr>
              <a:t>voie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d’algorythme</a:t>
            </a:r>
            <a:r>
              <a:rPr lang="en-US" dirty="0">
                <a:solidFill>
                  <a:schemeClr val="bg1"/>
                </a:solidFill>
              </a:rPr>
              <a:t> et non pas par les talents </a:t>
            </a:r>
            <a:r>
              <a:rPr lang="en-US" dirty="0" err="1">
                <a:solidFill>
                  <a:schemeClr val="bg1"/>
                </a:solidFill>
              </a:rPr>
              <a:t>artistiques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230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361</Words>
  <Application>Microsoft Office PowerPoint</Application>
  <PresentationFormat>Grand écran</PresentationFormat>
  <Paragraphs>56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Facette</vt:lpstr>
      <vt:lpstr>Simulateur d’arbres à l’aide de de L-système et de Processing P3</vt:lpstr>
      <vt:lpstr>Introduction</vt:lpstr>
      <vt:lpstr>Mise en contexte: L-système</vt:lpstr>
      <vt:lpstr>Principle de fonctionnement</vt:lpstr>
      <vt:lpstr>Choix des périphériques</vt:lpstr>
      <vt:lpstr>Démonstration</vt:lpstr>
      <vt:lpstr>Points forts</vt:lpstr>
      <vt:lpstr>Points faibles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d’un environnement contrôlé par Arduino</dc:title>
  <dc:creator>Tom Landry</dc:creator>
  <cp:lastModifiedBy>Tommy Landry</cp:lastModifiedBy>
  <cp:revision>14</cp:revision>
  <dcterms:created xsi:type="dcterms:W3CDTF">2020-02-26T17:12:46Z</dcterms:created>
  <dcterms:modified xsi:type="dcterms:W3CDTF">2020-12-07T15:08:34Z</dcterms:modified>
</cp:coreProperties>
</file>